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73" r:id="rId7"/>
    <p:sldId id="259" r:id="rId8"/>
    <p:sldId id="269" r:id="rId9"/>
    <p:sldId id="272" r:id="rId10"/>
    <p:sldId id="271" r:id="rId11"/>
    <p:sldId id="270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58" autoAdjust="0"/>
    <p:restoredTop sz="94660"/>
  </p:normalViewPr>
  <p:slideViewPr>
    <p:cSldViewPr snapToGrid="0" showGuides="1">
      <p:cViewPr varScale="1">
        <p:scale>
          <a:sx n="121" d="100"/>
          <a:sy n="121" d="100"/>
        </p:scale>
        <p:origin x="184" y="3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6/1/19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6/1/19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latin typeface="Arial" pitchFamily="34" charset="0"/>
                <a:cs typeface="Arial" pitchFamily="34" charset="0"/>
              </a:rPr>
              <a:t>NOTE:</a:t>
            </a:r>
          </a:p>
          <a:p>
            <a:r>
              <a:rPr lang="en-US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6/1/19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6/1/19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6/1/19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04497" y="2292094"/>
            <a:ext cx="6334453" cy="2219691"/>
          </a:xfrm>
        </p:spPr>
        <p:txBody>
          <a:bodyPr anchor="ctr">
            <a:normAutofit/>
          </a:bodyPr>
          <a:lstStyle/>
          <a:p>
            <a:r>
              <a:rPr lang="en-US" sz="2800" dirty="0"/>
              <a:t>Forecasting empty seats on a monthly basis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256690" y="4511784"/>
            <a:ext cx="2582260" cy="955565"/>
          </a:xfrm>
        </p:spPr>
        <p:txBody>
          <a:bodyPr/>
          <a:lstStyle/>
          <a:p>
            <a:r>
              <a:rPr lang="en-US" dirty="0" err="1"/>
              <a:t>Rajamani</a:t>
            </a:r>
            <a:r>
              <a:rPr lang="en-US" dirty="0"/>
              <a:t> Chidambaram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D236A0-0B22-7149-B6AF-1B114CD2D8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8895" y="5987885"/>
            <a:ext cx="2247166" cy="712201"/>
          </a:xfrm>
          <a:prstGeom prst="rect">
            <a:avLst/>
          </a:prstGeo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E2DB1F57-435D-E24F-B44A-06DACA8C9A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3" r="160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Predicting the number of empty seats by month. </a:t>
            </a:r>
          </a:p>
          <a:p>
            <a:r>
              <a:rPr lang="en-US" sz="2400" dirty="0"/>
              <a:t>This analysis can help with predicting months where seat utilization would be low, so measures can be taken to </a:t>
            </a:r>
          </a:p>
          <a:p>
            <a:pPr lvl="1"/>
            <a:r>
              <a:rPr lang="en-US" sz="2400" dirty="0"/>
              <a:t>Improve the number of reservations by running promotions, deals etc.</a:t>
            </a:r>
          </a:p>
          <a:p>
            <a:pPr lvl="1"/>
            <a:r>
              <a:rPr lang="en-US" sz="2400" dirty="0"/>
              <a:t>Reduce the number of planned flights for the month.</a:t>
            </a: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342F9-F7D7-4B4D-9C38-88C6896F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for the model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009A77E3-B0AA-8F46-B103-84CDAD46F75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13798410"/>
              </p:ext>
            </p:extLst>
          </p:nvPr>
        </p:nvGraphicFramePr>
        <p:xfrm>
          <a:off x="6030106" y="1450428"/>
          <a:ext cx="5055476" cy="50449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68570">
                  <a:extLst>
                    <a:ext uri="{9D8B030D-6E8A-4147-A177-3AD203B41FA5}">
                      <a16:colId xmlns:a16="http://schemas.microsoft.com/office/drawing/2014/main" val="698632911"/>
                    </a:ext>
                  </a:extLst>
                </a:gridCol>
                <a:gridCol w="855411">
                  <a:extLst>
                    <a:ext uri="{9D8B030D-6E8A-4147-A177-3AD203B41FA5}">
                      <a16:colId xmlns:a16="http://schemas.microsoft.com/office/drawing/2014/main" val="972969132"/>
                    </a:ext>
                  </a:extLst>
                </a:gridCol>
                <a:gridCol w="2431495">
                  <a:extLst>
                    <a:ext uri="{9D8B030D-6E8A-4147-A177-3AD203B41FA5}">
                      <a16:colId xmlns:a16="http://schemas.microsoft.com/office/drawing/2014/main" val="796094237"/>
                    </a:ext>
                  </a:extLst>
                </a:gridCol>
              </a:tblGrid>
              <a:tr h="4050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  <a:tabLst>
                          <a:tab pos="774700" algn="l"/>
                        </a:tabLst>
                      </a:pPr>
                      <a:r>
                        <a:rPr lang="en-US" sz="1000" dirty="0">
                          <a:effectLst/>
                        </a:rPr>
                        <a:t>Field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Data Type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3547247290"/>
                  </a:ext>
                </a:extLst>
              </a:tr>
              <a:tr h="4947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DEPARTURES_SCHEDULED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Number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Number of planned departures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167549033"/>
                  </a:ext>
                </a:extLst>
              </a:tr>
              <a:tr h="49476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DEPARTURES_PERFORMED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Number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Number of actual departures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175520370"/>
                  </a:ext>
                </a:extLst>
              </a:tr>
              <a:tr h="60759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SEATS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Number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Total number of seats across all the departed flights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745002085"/>
                  </a:ext>
                </a:extLst>
              </a:tr>
              <a:tr h="60759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PASSENGERS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Number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Total number of passengers across all the departed flights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2306141338"/>
                  </a:ext>
                </a:extLst>
              </a:tr>
              <a:tr h="4050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UNIQUE_CARRIER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String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Unique Carrier Code for each airline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795799832"/>
                  </a:ext>
                </a:extLst>
              </a:tr>
              <a:tr h="40986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UNIQUE_CARRIER_NAME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String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Name of the airline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2209675792"/>
                  </a:ext>
                </a:extLst>
              </a:tr>
              <a:tr h="4050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ORIGIN_COUNTRY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String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Origin Country of the flights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3960758422"/>
                  </a:ext>
                </a:extLst>
              </a:tr>
              <a:tr h="4050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DEST_COUNTRY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String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Destination Country of the flights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1632319894"/>
                  </a:ext>
                </a:extLst>
              </a:tr>
              <a:tr h="4050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YEAR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Number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Year in which the flight departed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1242567247"/>
                  </a:ext>
                </a:extLst>
              </a:tr>
              <a:tr h="4050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MONTH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>
                          <a:effectLst/>
                        </a:rPr>
                        <a:t>Number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r>
                        <a:rPr lang="en-US" sz="1000" dirty="0">
                          <a:effectLst/>
                        </a:rPr>
                        <a:t>Month in which the flight departed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56771" marR="56771" marT="0" marB="0" anchor="b"/>
                </a:tc>
                <a:extLst>
                  <a:ext uri="{0D108BD9-81ED-4DB2-BD59-A6C34878D82A}">
                    <a16:rowId xmlns:a16="http://schemas.microsoft.com/office/drawing/2014/main" val="675979190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A0E875E-D537-FA4B-824E-2B37606CC94E}"/>
              </a:ext>
            </a:extLst>
          </p:cNvPr>
          <p:cNvSpPr txBox="1">
            <a:spLocks/>
          </p:cNvSpPr>
          <p:nvPr/>
        </p:nvSpPr>
        <p:spPr>
          <a:xfrm>
            <a:off x="1104900" y="1600200"/>
            <a:ext cx="4914900" cy="45719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6207635-0DA1-814F-A515-91BF673EDF7D}"/>
              </a:ext>
            </a:extLst>
          </p:cNvPr>
          <p:cNvSpPr txBox="1">
            <a:spLocks/>
          </p:cNvSpPr>
          <p:nvPr/>
        </p:nvSpPr>
        <p:spPr>
          <a:xfrm>
            <a:off x="963011" y="1600200"/>
            <a:ext cx="5055476" cy="465871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number of seats, departures and the number of passengers for the month are the crucial pieces of data needed for the model.</a:t>
            </a:r>
          </a:p>
          <a:p>
            <a:r>
              <a:rPr lang="en-US" dirty="0"/>
              <a:t>This information along with the revenue information is used for prediction by applying linear regression  </a:t>
            </a:r>
          </a:p>
          <a:p>
            <a:endParaRPr lang="en-US" dirty="0"/>
          </a:p>
          <a:p>
            <a:pPr marL="0" indent="0">
              <a:buFont typeface="Wingdings" panose="05000000000000000000" pitchFamily="2" charset="2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16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Trends For the Airline Industry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Seat Utilization percentage for the entire industry on average varies for every month and these are the trends shown for different years.</a:t>
            </a:r>
          </a:p>
          <a:p>
            <a:r>
              <a:rPr lang="en-US" dirty="0"/>
              <a:t>We can observe that maximum seat utilization is during June, July and August in all the years.</a:t>
            </a:r>
          </a:p>
          <a:p>
            <a:r>
              <a:rPr lang="en-US" dirty="0"/>
              <a:t>January has the least seat utilization in all the years.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84E6DF6-6540-7D4E-81A9-CF10D7DB5C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676" y="1551183"/>
            <a:ext cx="4698124" cy="4658310"/>
          </a:xfrm>
        </p:spPr>
      </p:pic>
    </p:spTree>
    <p:extLst>
      <p:ext uri="{BB962C8B-B14F-4D97-AF65-F5344CB8AC3E}">
        <p14:creationId xmlns:p14="http://schemas.microsoft.com/office/powerpoint/2010/main" val="285378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Observed Trends For American Airlines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Seat Utilization monthly trends for American Airlines are similar to the industry in most of the years.</a:t>
            </a:r>
          </a:p>
          <a:p>
            <a:r>
              <a:rPr lang="en-US" dirty="0"/>
              <a:t>The maximum seat utilization can be expected during June, July and August.</a:t>
            </a:r>
          </a:p>
          <a:p>
            <a:r>
              <a:rPr lang="en-US" dirty="0"/>
              <a:t>In certain years the seat utilization was much better than usual in the non peak months.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15B31DE-CBA9-1845-B565-7BCEB0DB1F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755228"/>
            <a:ext cx="5557346" cy="4193627"/>
          </a:xfrm>
        </p:spPr>
      </p:pic>
    </p:spTree>
    <p:extLst>
      <p:ext uri="{BB962C8B-B14F-4D97-AF65-F5344CB8AC3E}">
        <p14:creationId xmlns:p14="http://schemas.microsoft.com/office/powerpoint/2010/main" val="241481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For American Airlines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shows the prediction for the American Airlines.</a:t>
            </a:r>
          </a:p>
          <a:p>
            <a:r>
              <a:rPr lang="en-US" dirty="0"/>
              <a:t>The model’s predictions are fairly accurate compared to the actual data.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F6C80BF-5E09-8F44-A1BB-744F5E0CE7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659" y="1460937"/>
            <a:ext cx="4901923" cy="4860381"/>
          </a:xfrm>
        </p:spPr>
      </p:pic>
    </p:spTree>
    <p:extLst>
      <p:ext uri="{BB962C8B-B14F-4D97-AF65-F5344CB8AC3E}">
        <p14:creationId xmlns:p14="http://schemas.microsoft.com/office/powerpoint/2010/main" val="723396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Overall American airlines performs consistently better than the industry average in seat utilization.</a:t>
            </a:r>
          </a:p>
          <a:p>
            <a:r>
              <a:rPr lang="en-US" dirty="0"/>
              <a:t>July is the peak month that has the maximum seat utilization.</a:t>
            </a:r>
          </a:p>
          <a:p>
            <a:r>
              <a:rPr lang="en-US" dirty="0"/>
              <a:t>Though January had the lowest seat utilization (around 75%), it was still much better than the industry average (around 50%)</a:t>
            </a:r>
          </a:p>
          <a:p>
            <a:r>
              <a:rPr lang="en-US" dirty="0"/>
              <a:t>Overall 2014 was a better performing year that had maximum seat utilization in all the months.</a:t>
            </a:r>
          </a:p>
          <a:p>
            <a:r>
              <a:rPr lang="en-US" dirty="0"/>
              <a:t>2008 and 2009 was the least performing year that had minimum seat utilization.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F6F0926-8EA7-394C-B161-3EF0C829C5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111" y="1600200"/>
            <a:ext cx="4669709" cy="4630136"/>
          </a:xfrm>
        </p:spPr>
      </p:pic>
    </p:spTree>
    <p:extLst>
      <p:ext uri="{BB962C8B-B14F-4D97-AF65-F5344CB8AC3E}">
        <p14:creationId xmlns:p14="http://schemas.microsoft.com/office/powerpoint/2010/main" val="318484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E8799-3892-454E-A664-F7ACFABEF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1600200"/>
            <a:ext cx="9878410" cy="4572000"/>
          </a:xfrm>
        </p:spPr>
        <p:txBody>
          <a:bodyPr/>
          <a:lstStyle/>
          <a:p>
            <a:r>
              <a:rPr lang="en-US" dirty="0"/>
              <a:t>We can compare the different factors such as ticket fares, departure timings, flight routes and number of flights among the best performing and the least performing years.</a:t>
            </a:r>
          </a:p>
          <a:p>
            <a:r>
              <a:rPr lang="en-US" dirty="0"/>
              <a:t>We can reduce the number of flights in the routes where the seat utilization is consistently low and the industry average is also consistently low.</a:t>
            </a:r>
          </a:p>
          <a:p>
            <a:r>
              <a:rPr lang="en-US" dirty="0"/>
              <a:t>We can run promotions and deals to improve the seat utilization in certain months </a:t>
            </a:r>
            <a:r>
              <a:rPr lang="en-US"/>
              <a:t>or certain routes </a:t>
            </a:r>
            <a:r>
              <a:rPr lang="en-US" dirty="0"/>
              <a:t>where the utilization is lower.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64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1564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Academic Literature 16x9</Template>
  <TotalTime>162</TotalTime>
  <Words>538</Words>
  <Application>Microsoft Macintosh PowerPoint</Application>
  <PresentationFormat>Widescreen</PresentationFormat>
  <Paragraphs>70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Euphemia</vt:lpstr>
      <vt:lpstr>Plantagenet Cherokee</vt:lpstr>
      <vt:lpstr>Wingdings</vt:lpstr>
      <vt:lpstr>Academic Literature 16x9</vt:lpstr>
      <vt:lpstr>Forecasting empty seats on a monthly basis</vt:lpstr>
      <vt:lpstr>Problem Statement</vt:lpstr>
      <vt:lpstr>Data for the model</vt:lpstr>
      <vt:lpstr>Historical Trends For the Airline Industry</vt:lpstr>
      <vt:lpstr>Observed Trends For American Airlines</vt:lpstr>
      <vt:lpstr>Prediction For American Airlines</vt:lpstr>
      <vt:lpstr>Key Findings</vt:lpstr>
      <vt:lpstr>Future 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Forecasting empty seats on a monthly basis</dc:title>
  <dc:creator>Arun Chockalingam</dc:creator>
  <cp:lastModifiedBy>Arun Chockalingam</cp:lastModifiedBy>
  <cp:revision>16</cp:revision>
  <dcterms:created xsi:type="dcterms:W3CDTF">2019-06-01T01:00:24Z</dcterms:created>
  <dcterms:modified xsi:type="dcterms:W3CDTF">2019-06-01T18:33:02Z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